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1" r:id="rId5"/>
    <p:sldId id="263" r:id="rId6"/>
    <p:sldId id="264" r:id="rId7"/>
    <p:sldId id="269" r:id="rId8"/>
    <p:sldId id="270" r:id="rId9"/>
    <p:sldId id="271" r:id="rId10"/>
    <p:sldId id="279" r:id="rId11"/>
    <p:sldId id="282" r:id="rId12"/>
    <p:sldId id="283" r:id="rId13"/>
    <p:sldId id="284" r:id="rId14"/>
    <p:sldId id="28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3917"/>
    <a:srgbClr val="3725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43" autoAdjust="0"/>
    <p:restoredTop sz="94660"/>
  </p:normalViewPr>
  <p:slideViewPr>
    <p:cSldViewPr>
      <p:cViewPr varScale="1">
        <p:scale>
          <a:sx n="74" d="100"/>
          <a:sy n="74" d="100"/>
        </p:scale>
        <p:origin x="112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B5113-2842-465F-A80E-CB0E029F2EE4}" type="datetimeFigureOut">
              <a:rPr lang="ru-RU" smtClean="0"/>
              <a:t>26.05.2023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DDBBD-617C-4416-9256-4B630A1DE6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7456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B5113-2842-465F-A80E-CB0E029F2EE4}" type="datetimeFigureOut">
              <a:rPr lang="ru-RU" smtClean="0"/>
              <a:t>26.05.2023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DDBBD-617C-4416-9256-4B630A1DE6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4640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B5113-2842-465F-A80E-CB0E029F2EE4}" type="datetimeFigureOut">
              <a:rPr lang="ru-RU" smtClean="0"/>
              <a:t>26.05.2023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DDBBD-617C-4416-9256-4B630A1DE6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049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B5113-2842-465F-A80E-CB0E029F2EE4}" type="datetimeFigureOut">
              <a:rPr lang="ru-RU" smtClean="0"/>
              <a:t>26.05.2023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DDBBD-617C-4416-9256-4B630A1DE6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991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B5113-2842-465F-A80E-CB0E029F2EE4}" type="datetimeFigureOut">
              <a:rPr lang="ru-RU" smtClean="0"/>
              <a:t>26.05.2023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DDBBD-617C-4416-9256-4B630A1DE6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1782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B5113-2842-465F-A80E-CB0E029F2EE4}" type="datetimeFigureOut">
              <a:rPr lang="ru-RU" smtClean="0"/>
              <a:t>26.05.2023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DDBBD-617C-4416-9256-4B630A1DE6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671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B5113-2842-465F-A80E-CB0E029F2EE4}" type="datetimeFigureOut">
              <a:rPr lang="ru-RU" smtClean="0"/>
              <a:t>26.05.2023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DDBBD-617C-4416-9256-4B630A1DE6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0683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B5113-2842-465F-A80E-CB0E029F2EE4}" type="datetimeFigureOut">
              <a:rPr lang="ru-RU" smtClean="0"/>
              <a:t>26.05.2023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DDBBD-617C-4416-9256-4B630A1DE6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1613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B5113-2842-465F-A80E-CB0E029F2EE4}" type="datetimeFigureOut">
              <a:rPr lang="ru-RU" smtClean="0"/>
              <a:t>26.05.2023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DDBBD-617C-4416-9256-4B630A1DE6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1553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B5113-2842-465F-A80E-CB0E029F2EE4}" type="datetimeFigureOut">
              <a:rPr lang="ru-RU" smtClean="0"/>
              <a:t>26.05.2023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DDBBD-617C-4416-9256-4B630A1DE6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1388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B5113-2842-465F-A80E-CB0E029F2EE4}" type="datetimeFigureOut">
              <a:rPr lang="ru-RU" smtClean="0"/>
              <a:t>26.05.2023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DDBBD-617C-4416-9256-4B630A1DE6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0863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EB5113-2842-465F-A80E-CB0E029F2EE4}" type="datetimeFigureOut">
              <a:rPr lang="ru-RU" smtClean="0"/>
              <a:t>26.05.2023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DDBBD-617C-4416-9256-4B630A1DE6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549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134992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835696" y="2636912"/>
            <a:ext cx="5328592" cy="1296144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/>
            </a:r>
            <a:br>
              <a:rPr lang="ru-RU" sz="3200" b="1" dirty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br>
              <a:rPr lang="ru-RU" sz="3200" b="1" dirty="0" smtClean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</a:br>
            <a:endParaRPr lang="ru-RU" sz="32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2060376" y="5301208"/>
            <a:ext cx="4752528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                                             </a:t>
            </a:r>
            <a:endParaRPr lang="ru-RU" sz="1600" b="1" dirty="0" smtClean="0">
              <a:solidFill>
                <a:srgbClr val="0070C0"/>
              </a:solidFill>
              <a:latin typeface="Bookman Old Style" pitchFamily="18" charset="0"/>
            </a:endParaRPr>
          </a:p>
          <a:p>
            <a:endParaRPr lang="ru-RU" sz="1600" b="1" dirty="0">
              <a:solidFill>
                <a:srgbClr val="0070C0"/>
              </a:solidFill>
              <a:latin typeface="Bookman Old Style" pitchFamily="18" charset="0"/>
            </a:endParaRPr>
          </a:p>
          <a:p>
            <a:endParaRPr lang="ru-RU" sz="1600" b="1" dirty="0" smtClean="0">
              <a:solidFill>
                <a:srgbClr val="0070C0"/>
              </a:solidFill>
              <a:latin typeface="Bookman Old Style" pitchFamily="18" charset="0"/>
            </a:endParaRPr>
          </a:p>
          <a:p>
            <a:endParaRPr lang="ru-RU" sz="1600" b="1" dirty="0">
              <a:solidFill>
                <a:srgbClr val="0070C0"/>
              </a:solidFill>
              <a:latin typeface="Bookman Old Style" pitchFamily="18" charset="0"/>
            </a:endParaRPr>
          </a:p>
          <a:p>
            <a:endParaRPr lang="ru-RU" sz="1600" b="1" dirty="0">
              <a:solidFill>
                <a:srgbClr val="0070C0"/>
              </a:solidFill>
              <a:latin typeface="Bookman Old Style" pitchFamily="18" charset="0"/>
            </a:endParaRPr>
          </a:p>
          <a:p>
            <a:endParaRPr lang="ru-RU" sz="1600" b="1" dirty="0" smtClean="0">
              <a:solidFill>
                <a:srgbClr val="0070C0"/>
              </a:solidFill>
              <a:latin typeface="Bookman Old Style" pitchFamily="18" charset="0"/>
            </a:endParaRPr>
          </a:p>
          <a:p>
            <a:endParaRPr lang="ru-RU" sz="1600" b="1" dirty="0" smtClean="0">
              <a:solidFill>
                <a:srgbClr val="0070C0"/>
              </a:solidFill>
              <a:latin typeface="Bookman Old Style" pitchFamily="18" charset="0"/>
            </a:endParaRPr>
          </a:p>
          <a:p>
            <a:pPr algn="just"/>
            <a:r>
              <a:rPr lang="ru-RU" sz="3200" b="1" dirty="0" smtClean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br>
              <a:rPr lang="ru-RU" sz="3200" b="1" dirty="0" smtClean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</a:br>
            <a:endParaRPr lang="ru-RU" sz="32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63688" y="1340768"/>
            <a:ext cx="554461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 smtClean="0">
              <a:solidFill>
                <a:srgbClr val="C00000"/>
              </a:solidFill>
              <a:latin typeface="Bookman Old Style" panose="02050604050505020204" pitchFamily="18" charset="0"/>
              <a:ea typeface="+mj-ea"/>
              <a:cs typeface="+mj-cs"/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Bookman Old Style" panose="02050604050505020204" pitchFamily="18" charset="0"/>
                <a:ea typeface="+mj-ea"/>
                <a:cs typeface="+mj-cs"/>
              </a:rPr>
              <a:t>«Использование нейропсихологических игр в работе логопеда».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14894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шаблон 2 в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3271" y="-600684"/>
            <a:ext cx="9143999" cy="746482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65887" y="1700808"/>
            <a:ext cx="6786500" cy="1656184"/>
          </a:xfrm>
        </p:spPr>
        <p:txBody>
          <a:bodyPr>
            <a:normAutofit fontScale="90000"/>
          </a:bodyPr>
          <a:lstStyle/>
          <a:p>
            <a:r>
              <a:rPr lang="ru-RU" sz="4000" b="1" i="1" dirty="0" smtClean="0">
                <a:solidFill>
                  <a:srgbClr val="2E39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Двуручное рисование.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Улучшает умственную деятельность, способствует запоминанию, повышает устойчивость внимания, облегчает процесс чтения и письма.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100258"/>
            <a:ext cx="4167511" cy="2306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826" y="3139476"/>
            <a:ext cx="3243902" cy="3724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48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39752" y="188640"/>
            <a:ext cx="6645424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на балансировочной доске.</a:t>
            </a:r>
            <a:endParaRPr lang="ru-RU" sz="3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Ребёнок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стоит на поверхности доски, которая, в свою очередь, укреплена на округлой основе, что и заставляет его балансировать в попытках удержать равновесие. Ребенку приходится балансировать и в положении стоя выполнять различные упражнения.</a:t>
            </a:r>
          </a:p>
          <a:p>
            <a:endParaRPr lang="ru-RU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09"/>
          <a:stretch/>
        </p:blipFill>
        <p:spPr bwMode="auto">
          <a:xfrm>
            <a:off x="3491880" y="3789040"/>
            <a:ext cx="3960440" cy="2212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608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i="1" dirty="0" err="1" smtClean="0">
                <a:solidFill>
                  <a:srgbClr val="2E39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Нейроскакалка</a:t>
            </a:r>
            <a:r>
              <a:rPr lang="ru-RU" b="1" i="1" dirty="0" smtClean="0">
                <a:solidFill>
                  <a:srgbClr val="2E39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i="1" dirty="0">
              <a:solidFill>
                <a:srgbClr val="2E391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0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движения на этой скакалке нужна разнонаправленная работа ног. Одна нога совершает вращательные движения, а другая должна совершать прыжки. </a:t>
            </a:r>
            <a:r>
              <a:rPr lang="ru-RU" sz="2000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Нейроскакалка</a:t>
            </a:r>
            <a:r>
              <a:rPr lang="ru-RU" sz="20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 отличный тренажер, который одновременно тренирует мозжечок, межполушарное взаимодействие, концентрацию, внимательность, помогают решать задачи речевого развития. В процессе работы движения сопровождаются речевым материалом.</a:t>
            </a:r>
          </a:p>
          <a:p>
            <a:endParaRPr lang="ru-RU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88" b="11762"/>
          <a:stretch/>
        </p:blipFill>
        <p:spPr bwMode="auto">
          <a:xfrm>
            <a:off x="3131840" y="4433462"/>
            <a:ext cx="2880320" cy="2207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035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39752" y="476672"/>
            <a:ext cx="6480720" cy="45259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Благодаря использованию в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работе нейропсихологических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методов и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приёмов,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могут быть достигнуты следующие результаты:</a:t>
            </a:r>
          </a:p>
          <a:p>
            <a:pPr algn="just"/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повысится общая работоспособность;</a:t>
            </a:r>
          </a:p>
          <a:p>
            <a:pPr algn="just"/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улучшится внимание (устойчивость и концентрация), память, мышление;</a:t>
            </a:r>
          </a:p>
          <a:p>
            <a:pPr algn="just"/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улучшится качество освоения учебного материала;</a:t>
            </a:r>
          </a:p>
          <a:p>
            <a:pPr algn="just"/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проявятся необходимые социально-поведенческие навыки взаимодействия, благодаря повышению уровня </a:t>
            </a:r>
            <a:r>
              <a:rPr lang="ru-RU" sz="2400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саморегуляции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самоконтроля;</a:t>
            </a:r>
          </a:p>
          <a:p>
            <a:pPr algn="just"/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будут развиваться творческие способности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ребёнка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54346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шаблон 2 титульник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285784" y="-571528"/>
            <a:ext cx="9429784" cy="778674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4071942"/>
            <a:ext cx="7643866" cy="1143000"/>
          </a:xfrm>
        </p:spPr>
        <p:txBody>
          <a:bodyPr>
            <a:normAutofit/>
          </a:bodyPr>
          <a:lstStyle/>
          <a:p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07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шаблон 2.png"/>
          <p:cNvPicPr>
            <a:picLocks noChangeAspect="1"/>
          </p:cNvPicPr>
          <p:nvPr/>
        </p:nvPicPr>
        <p:blipFill>
          <a:blip r:embed="rId2" cstate="print"/>
          <a:srcRect l="2939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 descr="C:\Documents and Settings\user\Рабочий стол\7339429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2844" y="548680"/>
            <a:ext cx="2741156" cy="2060848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323528" y="476672"/>
            <a:ext cx="6264696" cy="2448272"/>
          </a:xfrm>
        </p:spPr>
        <p:txBody>
          <a:bodyPr>
            <a:normAutofit fontScale="90000"/>
          </a:bodyPr>
          <a:lstStyle/>
          <a:p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каждым годом увеличивается количество детей в дошкольных организациях с различными нарушениями развития, которые нуждаются в специализированной помощи. Такое направление как </a:t>
            </a:r>
            <a:r>
              <a:rPr lang="ru-RU" sz="2400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нейрокоррекция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игровой форме может помочь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ребёнку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справится с проблемой.</a:t>
            </a:r>
            <a:endParaRPr lang="ru-RU" sz="2000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323528" y="3437384"/>
            <a:ext cx="8496944" cy="3240360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  </a:t>
            </a:r>
            <a:r>
              <a:rPr lang="ru-RU" sz="28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Нейрокоррекция</a:t>
            </a:r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это комплекс специальных психологических методик, которые направлены на </a:t>
            </a:r>
            <a:r>
              <a:rPr lang="ru-RU" sz="28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переструктурирование</a:t>
            </a:r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нарушенных функций мозга и создание компенсирующих средств. Это необходимо для того, чтобы ребенок мог в дальнейшем обучаться и контролировать свое поведение.</a:t>
            </a:r>
          </a:p>
        </p:txBody>
      </p:sp>
      <p:sp>
        <p:nvSpPr>
          <p:cNvPr id="8" name="Подзаголовок 6"/>
          <p:cNvSpPr txBox="1">
            <a:spLocks/>
          </p:cNvSpPr>
          <p:nvPr/>
        </p:nvSpPr>
        <p:spPr>
          <a:xfrm>
            <a:off x="492629" y="2060848"/>
            <a:ext cx="8496944" cy="32403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  </a:t>
            </a:r>
            <a:endParaRPr lang="ru-RU" sz="2800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34914" y="2924944"/>
            <a:ext cx="40783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же такое </a:t>
            </a:r>
            <a:r>
              <a:rPr lang="ru-RU" sz="20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нейрокоррекция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5251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шаблон 2 б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852936"/>
            <a:ext cx="6552728" cy="1143000"/>
          </a:xfrm>
        </p:spPr>
        <p:txBody>
          <a:bodyPr>
            <a:noAutofit/>
          </a:bodyPr>
          <a:lstStyle/>
          <a:p>
            <a:pPr algn="l"/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нейропсихологической 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коррекции: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развитие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высших психических функций;</a:t>
            </a:r>
            <a:b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функциональная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активация подкорковых образований мозга;</a:t>
            </a:r>
            <a:b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обеспечение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регуляция общего энергетического, активационного фона, на котором развиваются все психические функции;</a:t>
            </a:r>
            <a:b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стабилизация межполушарного взаимодействия;</a:t>
            </a:r>
            <a:b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обеспечение приёмов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тонкого анализа модально-специфической информации (тактильной, двигательной (кинестетической, динамической), зрительной, слуховой;</a:t>
            </a:r>
            <a:b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обеспечение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регуляции, программирования и контроля психической деятельности.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>
              <a:solidFill>
                <a:schemeClr val="accent6">
                  <a:lumMod val="50000"/>
                </a:schemeClr>
              </a:solidFill>
              <a:latin typeface="Bookman Old Style" panose="020506040505050202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083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шаблон 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3212976"/>
            <a:ext cx="6779096" cy="1215008"/>
          </a:xfrm>
        </p:spPr>
        <p:txBody>
          <a:bodyPr>
            <a:noAutofit/>
          </a:bodyPr>
          <a:lstStyle/>
          <a:p>
            <a:pPr algn="l"/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Нейропсихологическая 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коррекция предполагает включение различных видов упражнений:</a:t>
            </a:r>
            <a:b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дыхательные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глазодвигательные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упражнения;</a:t>
            </a:r>
            <a:b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упражнения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артикуляционного аппарата;</a:t>
            </a:r>
            <a:b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упражнения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развития мелкой моторики рук;</a:t>
            </a:r>
            <a:b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упражнения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релаксационные;</a:t>
            </a:r>
            <a:b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упражнения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развития коммуникативной и когнитивной сферы;</a:t>
            </a:r>
            <a:b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упражнения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правилами и т.д.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/>
              <a:t/>
            </a:r>
            <a:br>
              <a:rPr lang="ru-RU" sz="3600" dirty="0"/>
            </a:br>
            <a:endParaRPr lang="ru-RU" sz="36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35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шаблон 2 в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848" y="2276872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i="1" dirty="0">
                <a:solidFill>
                  <a:srgbClr val="2E39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Дыхательные </a:t>
            </a:r>
            <a:r>
              <a:rPr lang="ru-RU" sz="3200" b="1" i="1" dirty="0" smtClean="0">
                <a:solidFill>
                  <a:srgbClr val="2E39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упражнения.</a:t>
            </a:r>
            <a:r>
              <a:rPr lang="ru-RU" sz="3200" i="1" dirty="0">
                <a:solidFill>
                  <a:srgbClr val="2E39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i="1" dirty="0">
                <a:solidFill>
                  <a:srgbClr val="2E39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Улучшают ритмику организма, развивают контроль и произвольность. Эффективным приёмом является подключение к дыхательным упражнениям визуальной и сенсорной системы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31"/>
          <a:stretch/>
        </p:blipFill>
        <p:spPr bwMode="auto">
          <a:xfrm>
            <a:off x="1620579" y="4077072"/>
            <a:ext cx="4631809" cy="266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393" y="3628343"/>
            <a:ext cx="1467783" cy="953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83988" y="3601062"/>
            <a:ext cx="1551771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255" y="3559203"/>
            <a:ext cx="1520745" cy="329879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86832" y="5788255"/>
            <a:ext cx="1554615" cy="1012024"/>
          </a:xfrm>
          <a:prstGeom prst="rect">
            <a:avLst/>
          </a:prstGeom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388" y="5846730"/>
            <a:ext cx="1467783" cy="953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440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шаблон 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2780928"/>
            <a:ext cx="684076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339752" y="260648"/>
            <a:ext cx="6624736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2E39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Глазодвигательные </a:t>
            </a:r>
            <a:r>
              <a:rPr lang="ru-RU" sz="2800" b="1" i="1" dirty="0" smtClean="0">
                <a:solidFill>
                  <a:srgbClr val="2E39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упражнения.</a:t>
            </a:r>
          </a:p>
          <a:p>
            <a:pPr algn="ctr"/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Позволяют расширить поле зрения, улучшить восприятие. Однонаправленные и разнонаправленные движения глаз и языка развивают межполушарное взаимодействие.</a:t>
            </a:r>
            <a:endParaRPr lang="ru-RU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94"/>
          <a:stretch/>
        </p:blipFill>
        <p:spPr bwMode="auto">
          <a:xfrm>
            <a:off x="2765022" y="2613739"/>
            <a:ext cx="5774196" cy="3430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101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3" descr="шаблон 2 в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96552" y="-315416"/>
            <a:ext cx="9793088" cy="7344816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43150" y="1556792"/>
            <a:ext cx="7653386" cy="54726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b="1" i="1" dirty="0" smtClean="0">
              <a:solidFill>
                <a:srgbClr val="2E391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i="1" dirty="0" smtClean="0">
                <a:solidFill>
                  <a:srgbClr val="2E39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</a:t>
            </a:r>
            <a:r>
              <a:rPr lang="ru-RU" b="1" i="1" dirty="0">
                <a:solidFill>
                  <a:srgbClr val="2E39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«Колечко».</a:t>
            </a:r>
            <a:endParaRPr lang="ru-RU" i="1" dirty="0">
              <a:solidFill>
                <a:srgbClr val="2E391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0985" y="3629232"/>
            <a:ext cx="2550125" cy="340016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048737" y="2852936"/>
            <a:ext cx="734481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Поочередно и как можно быстрее перебирайте пальцы рук, соединяя в кольцо с большим пальцем последовательно указательный, средний и т.д. Проба выполняется в прямом и в обратном (от мизинца к указательному пальцу) порядке. Вначале упражнение выполняется каждой рукой отдельно, затем сразу двумя руками. В процессе усложняется речевым материалом</a:t>
            </a:r>
            <a:r>
              <a:rPr lang="ru-RU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8988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 descr="шаблон 2 в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80528" y="-259570"/>
            <a:ext cx="9468847" cy="710163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700806"/>
            <a:ext cx="7704856" cy="72008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dirty="0"/>
              <a:t>Кулак-ребро-ладонь»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8975"/>
            <a:ext cx="2574032" cy="3432044"/>
          </a:xfrm>
        </p:spPr>
      </p:pic>
      <p:sp>
        <p:nvSpPr>
          <p:cNvPr id="6" name="Прямоугольник 5"/>
          <p:cNvSpPr/>
          <p:nvPr/>
        </p:nvSpPr>
        <p:spPr>
          <a:xfrm>
            <a:off x="2286000" y="2551836"/>
            <a:ext cx="6858000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dirty="0" smtClean="0"/>
          </a:p>
          <a:p>
            <a:pPr algn="r"/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Способствует развитию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фонематического восприятия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дифференциации звуков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Инструкция</a:t>
            </a:r>
            <a:r>
              <a:rPr lang="ru-RU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услышишь звук Р — ставь кулак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звук РЬ — ставь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ладонь</a:t>
            </a:r>
            <a:b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вариант: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звук С — кулак, звук З - ребро, звук Ц —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ладонь.</a:t>
            </a:r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04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51720" y="481339"/>
            <a:ext cx="709228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i="1" dirty="0" smtClean="0">
                <a:solidFill>
                  <a:srgbClr val="2E39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«Попробуй повтори!».</a:t>
            </a:r>
          </a:p>
          <a:p>
            <a:pPr marL="0" indent="0" algn="ctr">
              <a:buNone/>
            </a:pPr>
            <a:r>
              <a:rPr lang="ru-RU" sz="2500" i="1" dirty="0" smtClean="0">
                <a:solidFill>
                  <a:srgbClr val="2E39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Способствует развитию внимания, пространственных представлений, межполушарных взаимосвязей, развивать координацию движений синхронизировать работу глаз и рук и  развитию мелкой моторики рук.    </a:t>
            </a:r>
          </a:p>
          <a:p>
            <a:pPr marL="0" indent="0" algn="just">
              <a:buNone/>
            </a:pPr>
            <a:r>
              <a:rPr lang="ru-RU" altLang="ru-RU" sz="2800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i="1" dirty="0">
              <a:solidFill>
                <a:srgbClr val="2E391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4071003"/>
            <a:ext cx="2105237" cy="28106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071003"/>
            <a:ext cx="3701114" cy="2774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09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333</Words>
  <Application>Microsoft Office PowerPoint</Application>
  <PresentationFormat>Экран (4:3)</PresentationFormat>
  <Paragraphs>43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Bookman Old Style</vt:lpstr>
      <vt:lpstr>Calibri</vt:lpstr>
      <vt:lpstr>Comic Sans MS</vt:lpstr>
      <vt:lpstr>Times New Roman</vt:lpstr>
      <vt:lpstr>Тема Office</vt:lpstr>
      <vt:lpstr>    </vt:lpstr>
      <vt:lpstr>С каждым годом увеличивается количество детей в дошкольных организациях с различными нарушениями развития, которые нуждаются в специализированной помощи. Такое направление как нейрокоррекция в игровой форме может помочь ребёнку справится с проблемой.</vt:lpstr>
      <vt:lpstr>Цели нейропсихологической коррекции: - развитие высших психических функций; - функциональная активация подкорковых образований мозга; - обеспечение и регуляция общего энергетического, активационного фона, на котором развиваются все психические функции; стабилизация межполушарного взаимодействия; - обеспечение приёмов и тонкого анализа модально-специфической информации (тактильной, двигательной (кинестетической, динамической), зрительной, слуховой; - обеспечение регуляции, программирования и контроля психической деятельности. </vt:lpstr>
      <vt:lpstr>Нейропсихологическая коррекция предполагает включение различных видов упражнений: - дыхательные упражнения; - глазодвигательные упражнения; - упражнения для артикуляционного аппарата; - упражнения для развития мелкой моторики рук; - упражнения релаксационные; - упражнения для развития коммуникативной и когнитивной сферы; - упражнения с правилами и т.д.   </vt:lpstr>
      <vt:lpstr>Дыхательные упражнения. Улучшают ритмику организма, развивают контроль и произвольность. Эффективным приёмом является подключение к дыхательным упражнениям визуальной и сенсорной системы</vt:lpstr>
      <vt:lpstr> </vt:lpstr>
      <vt:lpstr>Презентация PowerPoint</vt:lpstr>
      <vt:lpstr> «Кулак-ребро-ладонь»</vt:lpstr>
      <vt:lpstr>Презентация PowerPoint</vt:lpstr>
      <vt:lpstr>         Двуручное рисование. Улучшает умственную деятельность, способствует запоминанию, повышает устойчивость внимания, облегчает процесс чтения и письма.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Применение нейропсихологических методов и приёмов в работе с детьми логопедической группы</dc:title>
  <dc:creator>PC</dc:creator>
  <cp:lastModifiedBy>user</cp:lastModifiedBy>
  <cp:revision>38</cp:revision>
  <dcterms:created xsi:type="dcterms:W3CDTF">2018-12-05T17:31:17Z</dcterms:created>
  <dcterms:modified xsi:type="dcterms:W3CDTF">2023-05-26T07:49:27Z</dcterms:modified>
</cp:coreProperties>
</file>